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482" r:id="rId3"/>
    <p:sldId id="507" r:id="rId4"/>
    <p:sldId id="480" r:id="rId5"/>
    <p:sldId id="487" r:id="rId6"/>
    <p:sldId id="490" r:id="rId7"/>
    <p:sldId id="488" r:id="rId8"/>
    <p:sldId id="491" r:id="rId9"/>
    <p:sldId id="503" r:id="rId10"/>
    <p:sldId id="504" r:id="rId11"/>
    <p:sldId id="492" r:id="rId12"/>
    <p:sldId id="508" r:id="rId13"/>
    <p:sldId id="494" r:id="rId14"/>
    <p:sldId id="497" r:id="rId15"/>
    <p:sldId id="510" r:id="rId16"/>
    <p:sldId id="514" r:id="rId17"/>
    <p:sldId id="496" r:id="rId18"/>
    <p:sldId id="515" r:id="rId19"/>
    <p:sldId id="511" r:id="rId20"/>
    <p:sldId id="516" r:id="rId21"/>
    <p:sldId id="498" r:id="rId22"/>
    <p:sldId id="512" r:id="rId23"/>
    <p:sldId id="517" r:id="rId24"/>
    <p:sldId id="518" r:id="rId25"/>
    <p:sldId id="505" r:id="rId2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/>
    <p:restoredTop sz="96928"/>
  </p:normalViewPr>
  <p:slideViewPr>
    <p:cSldViewPr snapToGrid="0" snapToObjects="1">
      <p:cViewPr varScale="1">
        <p:scale>
          <a:sx n="114" d="100"/>
          <a:sy n="114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0B04B-44AA-754A-ABAD-B556EC3571F6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BD474-F0B0-B84E-A0B8-3AF202A8381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082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C0963-2152-4008-8F2F-208A8E226257}" type="slidenum">
              <a:rPr lang="id-ID" smtClean="0"/>
              <a:pPr/>
              <a:t>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65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7967EB-612E-8144-BB51-5FBBE96EF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A81ED421-DB27-584F-809D-A083E9B2E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380092-C5D2-564C-9BE4-4604A777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561DDAA-51AF-954B-A0A4-57BE480D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214789E-BF07-D84D-A99C-5401279C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355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9B392C-B023-7A4F-BE65-C2C94EF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38811EF-49DC-D441-BA1A-5E16436BF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0D6CFAF-290F-7548-9A2D-64DC708A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0CFFD8F-B6E8-A442-A450-3BFAEB38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495D71E-D069-1D49-B8F0-89869A32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058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F36AB3BE-AEAF-9D4A-874D-1E48E28D4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701F8DB-715B-8A47-9C01-287E41ED0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CCE299E-D40F-4248-827D-AFB7EF1C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9F6CC16-8F72-CE45-9D05-151A07C7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E84DA3B-6CE0-DE41-8E31-C47BEFF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5577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5871"/>
            <a:ext cx="10118944" cy="6863872"/>
          </a:xfrm>
          <a:custGeom>
            <a:avLst/>
            <a:gdLst>
              <a:gd name="connsiteX0" fmla="*/ 0 w 4686300"/>
              <a:gd name="connsiteY0" fmla="*/ 0 h 7090685"/>
              <a:gd name="connsiteX1" fmla="*/ 4686300 w 4686300"/>
              <a:gd name="connsiteY1" fmla="*/ 0 h 7090685"/>
              <a:gd name="connsiteX2" fmla="*/ 4686300 w 4686300"/>
              <a:gd name="connsiteY2" fmla="*/ 7090685 h 7090685"/>
              <a:gd name="connsiteX3" fmla="*/ 0 w 4686300"/>
              <a:gd name="connsiteY3" fmla="*/ 7090685 h 7090685"/>
              <a:gd name="connsiteX4" fmla="*/ 0 w 4686300"/>
              <a:gd name="connsiteY4" fmla="*/ 0 h 7090685"/>
              <a:gd name="connsiteX0" fmla="*/ 0 w 10496550"/>
              <a:gd name="connsiteY0" fmla="*/ 19050 h 7109735"/>
              <a:gd name="connsiteX1" fmla="*/ 10496550 w 10496550"/>
              <a:gd name="connsiteY1" fmla="*/ 0 h 7109735"/>
              <a:gd name="connsiteX2" fmla="*/ 4686300 w 10496550"/>
              <a:gd name="connsiteY2" fmla="*/ 7109735 h 7109735"/>
              <a:gd name="connsiteX3" fmla="*/ 0 w 10496550"/>
              <a:gd name="connsiteY3" fmla="*/ 7109735 h 7109735"/>
              <a:gd name="connsiteX4" fmla="*/ 0 w 10496550"/>
              <a:gd name="connsiteY4" fmla="*/ 19050 h 7109735"/>
              <a:gd name="connsiteX0" fmla="*/ 0 w 10496550"/>
              <a:gd name="connsiteY0" fmla="*/ 19050 h 7120009"/>
              <a:gd name="connsiteX1" fmla="*/ 10496550 w 10496550"/>
              <a:gd name="connsiteY1" fmla="*/ 0 h 7120009"/>
              <a:gd name="connsiteX2" fmla="*/ 5497958 w 10496550"/>
              <a:gd name="connsiteY2" fmla="*/ 7120009 h 7120009"/>
              <a:gd name="connsiteX3" fmla="*/ 0 w 10496550"/>
              <a:gd name="connsiteY3" fmla="*/ 7109735 h 7120009"/>
              <a:gd name="connsiteX4" fmla="*/ 0 w 10496550"/>
              <a:gd name="connsiteY4" fmla="*/ 19050 h 712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6550" h="7120009">
                <a:moveTo>
                  <a:pt x="0" y="19050"/>
                </a:moveTo>
                <a:lnTo>
                  <a:pt x="10496550" y="0"/>
                </a:lnTo>
                <a:lnTo>
                  <a:pt x="5497958" y="7120009"/>
                </a:lnTo>
                <a:lnTo>
                  <a:pt x="0" y="7109735"/>
                </a:lnTo>
                <a:lnTo>
                  <a:pt x="0" y="19050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4466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6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638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8BEE4B-6B20-594D-BA5E-904EA5D3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32CBB15-6034-2E45-8450-8B4E50DF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60FB33A-E208-A84B-A7D3-89D5F32D8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B775302-4310-5647-9CAF-3463C1F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92803D6-3FF8-EB40-BE03-24B5C86D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998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431F36-C595-C940-B26B-46A7CBF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A8CF335-3529-8B40-B8DE-32255F8F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C28D023-E44D-8545-85D0-F21558F4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8EE5011-A718-0E47-8996-87943EAF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C451808-8604-2D4A-9316-9B4C8A6A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398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6C3B4B-D85D-B04D-AD7D-F3AD9FF0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2884626-F6C9-7543-839E-A6C594796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8BD734D-6953-E94F-B34F-D234E5C8A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4FB2188-E29D-8B49-918D-C2EF9178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0F1872F-A12A-5B41-9190-781DCA19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89DF3E7-7812-6C40-82B5-32E40CD0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396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28A248-B64D-9542-BF3B-613DB10B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0951213-DC76-CB48-907E-6F2ADC6E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ABB64FE-1A2A-5C43-9633-A3D99E186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DAFDD5BE-3DDE-214F-AE26-85C6758DB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7EDFF1AD-CE38-C34D-A3DF-9C217687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0031CDFD-6BBE-9547-BD69-8A8E829D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44D0EBBF-B865-7E49-90B2-DC482F85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D1FDCA10-41A0-C04B-97C4-93995196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341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CE45BC8-C081-AB49-B7AC-53D4E708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5C2013E-3924-3C47-AD80-E0C3A1D8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D63A049-C34B-EF40-9BF6-EA4E5B07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EF0AC85-9285-394C-A82B-CA45C6AE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212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AF7080A2-74F9-244F-A826-A5542D25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6609DDD8-8028-9C4C-B112-265BD057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1D74803-E557-5F45-BC82-1DAB585F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2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EC09101-8AAE-B44E-A891-3010302B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E203B2A-353F-E14C-A36F-C193CBAA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7EF5CB3-FA2D-A542-9044-38D5C3EDC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64AF985-EFC5-B44A-9C63-D0114CEF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9CBD8FE-2642-1041-8385-EDCF5DBC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2E55EEB-14D8-B049-9EC7-31D33828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364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704C2E-6E6D-114C-ABFA-300FDF82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FFA83589-39F4-3745-8293-47116D5F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11EB2CE-7606-7C4C-91D2-75A33482A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8B89783-AD06-154C-8A40-B74DE049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55D49B2-F6D3-F540-8CDE-44B5E160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9E1640C-A256-F64D-ABB2-685B1051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356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82F68F86-AB91-7A44-B648-ABA8F6AF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3A65F19-05F0-0F4E-B325-0F09A310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717E559-37ED-D24F-BD52-C8C600B1A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1AFDD-9F73-F04E-A688-828A495701C5}" type="datetimeFigureOut">
              <a:rPr lang="th-TH" smtClean="0"/>
              <a:t>29/12/63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E826970-8EFC-DE43-A097-D166C352D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D062E89-272E-0940-A026-C0480F64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F72D-7EBA-F14A-ACBA-3D56B13720E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18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 picture containing person, sky, indoor, man&#10;&#10;Description automatically generated">
            <a:extLst>
              <a:ext uri="{FF2B5EF4-FFF2-40B4-BE49-F238E27FC236}">
                <a16:creationId xmlns:a16="http://schemas.microsoft.com/office/drawing/2014/main" id="{10FA2842-1A76-4202-A889-AE8D54EA56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r="850"/>
          <a:stretch>
            <a:fillRect/>
          </a:stretch>
        </p:blipFill>
        <p:spPr/>
      </p:pic>
      <p:sp>
        <p:nvSpPr>
          <p:cNvPr id="7" name="Freeform 6"/>
          <p:cNvSpPr>
            <a:spLocks/>
          </p:cNvSpPr>
          <p:nvPr/>
        </p:nvSpPr>
        <p:spPr bwMode="auto">
          <a:xfrm>
            <a:off x="4647103" y="3186259"/>
            <a:ext cx="3241577" cy="3671741"/>
          </a:xfrm>
          <a:custGeom>
            <a:avLst/>
            <a:gdLst>
              <a:gd name="connsiteX0" fmla="*/ 2559084 w 3241577"/>
              <a:gd name="connsiteY0" fmla="*/ 0 h 3671741"/>
              <a:gd name="connsiteX1" fmla="*/ 3241577 w 3241577"/>
              <a:gd name="connsiteY1" fmla="*/ 0 h 3671741"/>
              <a:gd name="connsiteX2" fmla="*/ 682493 w 3241577"/>
              <a:gd name="connsiteY2" fmla="*/ 3671741 h 3671741"/>
              <a:gd name="connsiteX3" fmla="*/ 0 w 3241577"/>
              <a:gd name="connsiteY3" fmla="*/ 3671741 h 367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577" h="3671741">
                <a:moveTo>
                  <a:pt x="2559084" y="0"/>
                </a:moveTo>
                <a:lnTo>
                  <a:pt x="3241577" y="0"/>
                </a:lnTo>
                <a:lnTo>
                  <a:pt x="682493" y="3671741"/>
                </a:lnTo>
                <a:lnTo>
                  <a:pt x="0" y="3671741"/>
                </a:lnTo>
                <a:close/>
              </a:path>
            </a:pathLst>
          </a:custGeom>
          <a:solidFill>
            <a:srgbClr val="FFA2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523010" y="-15536"/>
            <a:ext cx="3241577" cy="3671741"/>
          </a:xfrm>
          <a:custGeom>
            <a:avLst/>
            <a:gdLst>
              <a:gd name="connsiteX0" fmla="*/ 2559084 w 3241577"/>
              <a:gd name="connsiteY0" fmla="*/ 0 h 3671741"/>
              <a:gd name="connsiteX1" fmla="*/ 3241577 w 3241577"/>
              <a:gd name="connsiteY1" fmla="*/ 0 h 3671741"/>
              <a:gd name="connsiteX2" fmla="*/ 682493 w 3241577"/>
              <a:gd name="connsiteY2" fmla="*/ 3671741 h 3671741"/>
              <a:gd name="connsiteX3" fmla="*/ 0 w 3241577"/>
              <a:gd name="connsiteY3" fmla="*/ 3671741 h 367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577" h="3671741">
                <a:moveTo>
                  <a:pt x="2559084" y="0"/>
                </a:moveTo>
                <a:lnTo>
                  <a:pt x="3241577" y="0"/>
                </a:lnTo>
                <a:lnTo>
                  <a:pt x="682493" y="3671741"/>
                </a:lnTo>
                <a:lnTo>
                  <a:pt x="0" y="3671741"/>
                </a:lnTo>
                <a:close/>
              </a:path>
            </a:pathLst>
          </a:custGeom>
          <a:solidFill>
            <a:srgbClr val="FFA2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5439832" y="4942230"/>
            <a:ext cx="6469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 err="1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ea typeface="Raleway" panose="020B0003030101060003" pitchFamily="2" charset="0"/>
                <a:cs typeface="TH Niramit AS" panose="02000506000000020004" pitchFamily="2" charset="-34"/>
              </a:rPr>
              <a:t>ScienceFacultyBudget</a:t>
            </a:r>
            <a:endParaRPr lang="id-ID" sz="6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ea typeface="Raleway" panose="020B0003030101060003" pitchFamily="2" charset="0"/>
              <a:cs typeface="TH Niramit AS" panose="02000506000000020004" pitchFamily="2" charset="-34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6470247" y="5746053"/>
            <a:ext cx="5347102" cy="101"/>
          </a:xfrm>
          <a:prstGeom prst="line">
            <a:avLst/>
          </a:prstGeom>
          <a:ln w="34925">
            <a:solidFill>
              <a:srgbClr val="FFA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31EEB6-82F9-FD49-A57A-43E893F554BC}"/>
              </a:ext>
            </a:extLst>
          </p:cNvPr>
          <p:cNvSpPr txBox="1"/>
          <p:nvPr/>
        </p:nvSpPr>
        <p:spPr>
          <a:xfrm>
            <a:off x="5944488" y="5807858"/>
            <a:ext cx="5965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800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ea typeface="Raleway" panose="020B0003030101060003" pitchFamily="2" charset="0"/>
                <a:cs typeface="TH Niramit AS" panose="02000506000000020004" pitchFamily="2" charset="-34"/>
              </a:rPr>
              <a:t>นายกฤษฎากร ไชยวง</a:t>
            </a:r>
            <a:r>
              <a:rPr lang="th-TH" sz="2800" dirty="0" err="1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ea typeface="Raleway" panose="020B0003030101060003" pitchFamily="2" charset="0"/>
                <a:cs typeface="TH Niramit AS" panose="02000506000000020004" pitchFamily="2" charset="-34"/>
              </a:rPr>
              <a:t>ค์</a:t>
            </a:r>
            <a:r>
              <a:rPr lang="th-TH" sz="2800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ea typeface="Raleway" panose="020B0003030101060003" pitchFamily="2" charset="0"/>
                <a:cs typeface="TH Niramit AS" panose="02000506000000020004" pitchFamily="2" charset="-34"/>
              </a:rPr>
              <a:t> รหัส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ea typeface="Raleway" panose="020B0003030101060003" pitchFamily="2" charset="0"/>
                <a:cs typeface="TH Niramit AS" panose="02000506000000020004" pitchFamily="2" charset="-34"/>
              </a:rPr>
              <a:t>6004106301</a:t>
            </a:r>
          </a:p>
          <a:p>
            <a:pPr algn="r"/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อาจารย์ที่ปรึกษา </a:t>
            </a:r>
            <a:r>
              <a:rPr lang="th-TH" sz="2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อ</a:t>
            </a:r>
            <a:r>
              <a:rPr lang="en-US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.</a:t>
            </a:r>
            <a:r>
              <a:rPr lang="th-TH" sz="28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ดร.จักรกฤช </a:t>
            </a:r>
            <a:r>
              <a:rPr lang="th-TH" sz="2800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เตโช</a:t>
            </a:r>
            <a:endParaRPr lang="en-TH" sz="2800">
              <a:latin typeface="TH Niramit AS" panose="02000506000000020004" pitchFamily="2" charset="-34"/>
              <a:cs typeface="TH Niramit AS" panose="02000506000000020004" pitchFamily="2" charset="-34"/>
            </a:endParaRPr>
          </a:p>
          <a:p>
            <a:pPr algn="r"/>
            <a:endParaRPr lang="id-ID" sz="2800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ea typeface="Raleway" panose="020B0003030101060003" pitchFamily="2" charset="0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038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B199149-4EEA-9046-8599-AF257E44F754}"/>
              </a:ext>
            </a:extLst>
          </p:cNvPr>
          <p:cNvSpPr/>
          <p:nvPr/>
        </p:nvSpPr>
        <p:spPr>
          <a:xfrm>
            <a:off x="0" y="330050"/>
            <a:ext cx="12192000" cy="769441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724301" y="413614"/>
            <a:ext cx="1074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Diagram </a:t>
            </a:r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(เจ้าหน้าที่บริหารงานบุคคล) หน้า 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16</a:t>
            </a:r>
            <a:endParaRPr lang="id-ID" sz="4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10</a:t>
            </a:fld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6457611-AC16-404C-B248-7EE58A1E2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6325" r="18146" b="8927"/>
          <a:stretch/>
        </p:blipFill>
        <p:spPr>
          <a:xfrm>
            <a:off x="3025421" y="1319976"/>
            <a:ext cx="6141157" cy="51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0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8CF37809-E704-BA46-BC86-7CFABF5E0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46" y="177543"/>
            <a:ext cx="8776659" cy="6502914"/>
          </a:xfrm>
          <a:prstGeom prst="rect">
            <a:avLst/>
          </a:prstGeom>
        </p:spPr>
      </p:pic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B47072BC-ABE8-5148-AF40-9A82EC58E0C4}"/>
              </a:ext>
            </a:extLst>
          </p:cNvPr>
          <p:cNvSpPr/>
          <p:nvPr/>
        </p:nvSpPr>
        <p:spPr>
          <a:xfrm>
            <a:off x="520345" y="240578"/>
            <a:ext cx="2864300" cy="1200329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11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72D8B-3190-D041-96F6-4918AF722DFE}"/>
              </a:ext>
            </a:extLst>
          </p:cNvPr>
          <p:cNvSpPr/>
          <p:nvPr/>
        </p:nvSpPr>
        <p:spPr>
          <a:xfrm>
            <a:off x="636351" y="293087"/>
            <a:ext cx="2585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Class</a:t>
            </a:r>
            <a:r>
              <a:rPr lang="id-ID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Diagram</a:t>
            </a:r>
            <a:r>
              <a:rPr lang="th-TH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</a:p>
          <a:p>
            <a:pPr algn="ctr"/>
            <a:r>
              <a:rPr lang="th-TH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50</a:t>
            </a:r>
            <a:endParaRPr lang="id-ID" sz="36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548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B47072BC-ABE8-5148-AF40-9A82EC58E0C4}"/>
              </a:ext>
            </a:extLst>
          </p:cNvPr>
          <p:cNvSpPr/>
          <p:nvPr/>
        </p:nvSpPr>
        <p:spPr>
          <a:xfrm>
            <a:off x="520345" y="240579"/>
            <a:ext cx="2864300" cy="1173622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12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72D8B-3190-D041-96F6-4918AF722DFE}"/>
              </a:ext>
            </a:extLst>
          </p:cNvPr>
          <p:cNvSpPr/>
          <p:nvPr/>
        </p:nvSpPr>
        <p:spPr>
          <a:xfrm>
            <a:off x="636351" y="285639"/>
            <a:ext cx="2632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ER Diagram </a:t>
            </a:r>
          </a:p>
          <a:p>
            <a:pPr algn="ctr"/>
            <a:r>
              <a:rPr lang="th-TH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106</a:t>
            </a:r>
            <a:endParaRPr lang="id-ID" sz="36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8940072-ED5C-6644-ACF5-156DEE26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57" y="120289"/>
            <a:ext cx="5260198" cy="66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0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มุมมน 1">
            <a:extLst>
              <a:ext uri="{FF2B5EF4-FFF2-40B4-BE49-F238E27FC236}">
                <a16:creationId xmlns:a16="http://schemas.microsoft.com/office/drawing/2014/main" id="{115623C5-95CF-5F45-9F2E-4B80E9728387}"/>
              </a:ext>
            </a:extLst>
          </p:cNvPr>
          <p:cNvSpPr/>
          <p:nvPr/>
        </p:nvSpPr>
        <p:spPr>
          <a:xfrm>
            <a:off x="900150" y="294300"/>
            <a:ext cx="5847610" cy="639445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13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27C61A-9C73-384E-AC34-78CCFDB8278A}"/>
              </a:ext>
            </a:extLst>
          </p:cNvPr>
          <p:cNvSpPr/>
          <p:nvPr/>
        </p:nvSpPr>
        <p:spPr>
          <a:xfrm>
            <a:off x="955626" y="294300"/>
            <a:ext cx="6054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Create Budget Request Page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EB6014A-42C0-9D46-85A6-8F0337BB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0" y="1014855"/>
            <a:ext cx="10391699" cy="55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4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3" y="240579"/>
            <a:ext cx="6794855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589364" y="285173"/>
            <a:ext cx="63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Create Budget Request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1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14</a:t>
            </a:fld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8D02410-F8E9-0540-9F6B-20E2F8566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95" y="993060"/>
            <a:ext cx="4800809" cy="5795019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F3BC0DBD-890E-8043-B0DE-02BF7F74BFE1}"/>
              </a:ext>
            </a:extLst>
          </p:cNvPr>
          <p:cNvSpPr txBox="1"/>
          <p:nvPr/>
        </p:nvSpPr>
        <p:spPr>
          <a:xfrm>
            <a:off x="10448787" y="329769"/>
            <a:ext cx="136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62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40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3" y="240579"/>
            <a:ext cx="6794855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589364" y="285173"/>
            <a:ext cx="639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Create Budget Request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2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15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3BC0DBD-890E-8043-B0DE-02BF7F74BFE1}"/>
              </a:ext>
            </a:extLst>
          </p:cNvPr>
          <p:cNvSpPr txBox="1"/>
          <p:nvPr/>
        </p:nvSpPr>
        <p:spPr>
          <a:xfrm>
            <a:off x="10448787" y="329769"/>
            <a:ext cx="136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63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ED6BE2C-A59A-194C-9FC1-4E0A5287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23" y="976098"/>
            <a:ext cx="5680354" cy="58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3" y="240579"/>
            <a:ext cx="6223772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535940" y="285173"/>
            <a:ext cx="592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Class Diagram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Create Budget Request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16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448787" y="329769"/>
            <a:ext cx="136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63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F43E266-D807-C84B-96A9-732F7799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3" y="1959902"/>
            <a:ext cx="11536017" cy="30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สี่เหลี่ยมผืนผ้ามุมมน 16">
            <a:extLst>
              <a:ext uri="{FF2B5EF4-FFF2-40B4-BE49-F238E27FC236}">
                <a16:creationId xmlns:a16="http://schemas.microsoft.com/office/drawing/2014/main" id="{B08F87C3-CB20-8349-ADD3-4C922CD06374}"/>
              </a:ext>
            </a:extLst>
          </p:cNvPr>
          <p:cNvSpPr/>
          <p:nvPr/>
        </p:nvSpPr>
        <p:spPr>
          <a:xfrm>
            <a:off x="388044" y="240579"/>
            <a:ext cx="4591919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17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F0B2577-FBDF-B34B-9C7B-76871F09760D}"/>
              </a:ext>
            </a:extLst>
          </p:cNvPr>
          <p:cNvSpPr/>
          <p:nvPr/>
        </p:nvSpPr>
        <p:spPr>
          <a:xfrm>
            <a:off x="440127" y="285173"/>
            <a:ext cx="4539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CreateTravelReport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265508C-0A61-8D41-A4B7-D46BD2746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8" y="1025026"/>
            <a:ext cx="10065603" cy="55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9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4" y="240579"/>
            <a:ext cx="602213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497161" y="285173"/>
            <a:ext cx="580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CreateTravelReport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1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18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503540" y="310142"/>
            <a:ext cx="125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74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6431080-C34F-CB42-ADCE-A7548D15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61" y="976098"/>
            <a:ext cx="5195638" cy="58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3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8CAEC87-139E-2F4B-BDBF-A3EDC09C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933" y="931504"/>
            <a:ext cx="5647079" cy="5869624"/>
          </a:xfrm>
          <a:prstGeom prst="rect">
            <a:avLst/>
          </a:prstGeom>
        </p:spPr>
      </p:pic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3" y="240579"/>
            <a:ext cx="6054960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19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448787" y="307191"/>
            <a:ext cx="136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75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376A5F62-138B-8A4E-9910-B8D653FFA2E6}"/>
              </a:ext>
            </a:extLst>
          </p:cNvPr>
          <p:cNvSpPr txBox="1"/>
          <p:nvPr/>
        </p:nvSpPr>
        <p:spPr>
          <a:xfrm>
            <a:off x="513572" y="285173"/>
            <a:ext cx="580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CreateTravelReport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2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535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13D06693-2A6E-A84B-A84E-17E076FFF74B}"/>
              </a:ext>
            </a:extLst>
          </p:cNvPr>
          <p:cNvSpPr/>
          <p:nvPr/>
        </p:nvSpPr>
        <p:spPr>
          <a:xfrm>
            <a:off x="0" y="6401024"/>
            <a:ext cx="12192000" cy="24172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44B8ADC1-2AB9-E744-87FC-B5E976A2DE7F}"/>
              </a:ext>
            </a:extLst>
          </p:cNvPr>
          <p:cNvSpPr/>
          <p:nvPr/>
        </p:nvSpPr>
        <p:spPr>
          <a:xfrm>
            <a:off x="0" y="548416"/>
            <a:ext cx="12192000" cy="1212147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1358686" y="912908"/>
            <a:ext cx="2987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วัตถุประสงค์</a:t>
            </a:r>
            <a:endParaRPr lang="id-ID" sz="4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0D7C3-3345-0A49-B7FC-8C6E9CA12D86}"/>
              </a:ext>
            </a:extLst>
          </p:cNvPr>
          <p:cNvSpPr txBox="1"/>
          <p:nvPr/>
        </p:nvSpPr>
        <p:spPr>
          <a:xfrm>
            <a:off x="998727" y="2188911"/>
            <a:ext cx="9154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เพื่อลดข้อผิดพลาดในการดำเนินเอกสาร</a:t>
            </a: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endParaRPr lang="th-TH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ลดระยะเวลาในการดำเนินเอกสารเอง</a:t>
            </a: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endParaRPr lang="en-US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เพื่ออำนวยความสะดวกในการจัดการกับเอกสาร</a:t>
            </a:r>
            <a:endParaRPr lang="en-US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  <a:p>
            <a:pPr>
              <a:lnSpc>
                <a:spcPts val="3600"/>
              </a:lnSpc>
            </a:pPr>
            <a:endParaRPr lang="en-US" sz="28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</a:t>
            </a:fld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25" name="กราฟิก 24" descr="คลิปบอร์ด ด้วยสีเติมแบบทึบ">
            <a:extLst>
              <a:ext uri="{FF2B5EF4-FFF2-40B4-BE49-F238E27FC236}">
                <a16:creationId xmlns:a16="http://schemas.microsoft.com/office/drawing/2014/main" id="{E1351063-1D59-F54D-8C59-6BBB1E609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767" y="821825"/>
            <a:ext cx="719919" cy="7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5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3" y="240579"/>
            <a:ext cx="5707958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507712" y="285173"/>
            <a:ext cx="546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Class Diagram </a:t>
            </a:r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CreateTravelReport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20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503540" y="344009"/>
            <a:ext cx="125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76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13FC146-B0B9-784C-82D8-E8378D4C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90" y="1020694"/>
            <a:ext cx="7268220" cy="57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21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9387B08A-3895-F143-9376-8D8BE915BF24}"/>
              </a:ext>
            </a:extLst>
          </p:cNvPr>
          <p:cNvSpPr/>
          <p:nvPr/>
        </p:nvSpPr>
        <p:spPr>
          <a:xfrm>
            <a:off x="4302535" y="653700"/>
            <a:ext cx="3834808" cy="639445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4CF8CA0-7343-BE48-851E-84D9C950B1A5}"/>
              </a:ext>
            </a:extLst>
          </p:cNvPr>
          <p:cNvSpPr/>
          <p:nvPr/>
        </p:nvSpPr>
        <p:spPr>
          <a:xfrm>
            <a:off x="4417542" y="695904"/>
            <a:ext cx="3834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List Document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237BC2-3A7E-4746-BEA1-4A336CBB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" y="2343324"/>
            <a:ext cx="11269028" cy="19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5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4" y="240579"/>
            <a:ext cx="5393778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606279" y="346729"/>
            <a:ext cx="495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List Document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1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22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503540" y="329769"/>
            <a:ext cx="125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77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F447F22-C8F3-2B4B-B97D-5112BCE6D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4" b="11473"/>
          <a:stretch/>
        </p:blipFill>
        <p:spPr>
          <a:xfrm>
            <a:off x="698675" y="1188655"/>
            <a:ext cx="10794650" cy="48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4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4" y="240579"/>
            <a:ext cx="5278978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497161" y="298990"/>
            <a:ext cx="506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Sequence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List Document 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ระดับ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2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23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490673" y="290092"/>
            <a:ext cx="127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78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1CB40EC-5824-3F49-B5D6-E1C9671B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32" y="1082250"/>
            <a:ext cx="7184735" cy="56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6A83E221-D9A0-874C-B4A2-8E11AEC5D445}"/>
              </a:ext>
            </a:extLst>
          </p:cNvPr>
          <p:cNvSpPr/>
          <p:nvPr/>
        </p:nvSpPr>
        <p:spPr>
          <a:xfrm>
            <a:off x="10394034" y="240579"/>
            <a:ext cx="1471116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สี่เหลี่ยมผืนผ้ามุมมน 6">
            <a:extLst>
              <a:ext uri="{FF2B5EF4-FFF2-40B4-BE49-F238E27FC236}">
                <a16:creationId xmlns:a16="http://schemas.microsoft.com/office/drawing/2014/main" id="{373D3916-ECB6-F74A-AE6B-C61D09A66D67}"/>
              </a:ext>
            </a:extLst>
          </p:cNvPr>
          <p:cNvSpPr/>
          <p:nvPr/>
        </p:nvSpPr>
        <p:spPr>
          <a:xfrm>
            <a:off x="388044" y="240579"/>
            <a:ext cx="5053200" cy="735521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576183" y="285173"/>
            <a:ext cx="467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Class Diagram</a:t>
            </a:r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List Document</a:t>
            </a:r>
            <a:endParaRPr lang="id-ID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24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C4C8E-024C-7048-BB04-49A997BCCD6F}"/>
              </a:ext>
            </a:extLst>
          </p:cNvPr>
          <p:cNvSpPr txBox="1"/>
          <p:nvPr/>
        </p:nvSpPr>
        <p:spPr>
          <a:xfrm>
            <a:off x="10479384" y="321431"/>
            <a:ext cx="130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3600" b="1" dirty="0">
                <a:latin typeface="TH Niramit AS" panose="02000506000000020004" pitchFamily="2" charset="-34"/>
                <a:cs typeface="TH Niramit AS" panose="02000506000000020004" pitchFamily="2" charset="-34"/>
              </a:rPr>
              <a:t>78</a:t>
            </a:r>
            <a:endParaRPr lang="th-TH" sz="3600" b="1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EA52C94-3AD9-2446-AEB9-5FEC4D98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2" y="1950005"/>
            <a:ext cx="10846076" cy="32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25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3966C3A-B303-C943-BB39-298B28633729}"/>
              </a:ext>
            </a:extLst>
          </p:cNvPr>
          <p:cNvSpPr/>
          <p:nvPr/>
        </p:nvSpPr>
        <p:spPr>
          <a:xfrm>
            <a:off x="0" y="2390903"/>
            <a:ext cx="12192000" cy="2076193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27C61A-9C73-384E-AC34-78CCFDB8278A}"/>
              </a:ext>
            </a:extLst>
          </p:cNvPr>
          <p:cNvSpPr/>
          <p:nvPr/>
        </p:nvSpPr>
        <p:spPr>
          <a:xfrm>
            <a:off x="4034154" y="2828834"/>
            <a:ext cx="4123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5211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CCB1468-A08C-1F4E-8D0F-3A008DB61E3A}"/>
              </a:ext>
            </a:extLst>
          </p:cNvPr>
          <p:cNvSpPr/>
          <p:nvPr/>
        </p:nvSpPr>
        <p:spPr>
          <a:xfrm>
            <a:off x="0" y="6401024"/>
            <a:ext cx="12192000" cy="24172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44B8ADC1-2AB9-E744-87FC-B5E976A2DE7F}"/>
              </a:ext>
            </a:extLst>
          </p:cNvPr>
          <p:cNvSpPr/>
          <p:nvPr/>
        </p:nvSpPr>
        <p:spPr>
          <a:xfrm>
            <a:off x="0" y="548416"/>
            <a:ext cx="12192000" cy="1212147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1407022" y="862107"/>
            <a:ext cx="3600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ปัญหาระบบงานเดิม</a:t>
            </a:r>
            <a:endParaRPr lang="id-ID" sz="4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0D7C3-3345-0A49-B7FC-8C6E9CA12D86}"/>
              </a:ext>
            </a:extLst>
          </p:cNvPr>
          <p:cNvSpPr txBox="1"/>
          <p:nvPr/>
        </p:nvSpPr>
        <p:spPr>
          <a:xfrm>
            <a:off x="998727" y="2188911"/>
            <a:ext cx="9154266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ไม่สามารถตรวจสอบรายชื่อบุคลากรที่เข้าร่วมงานเดียวกันได้</a:t>
            </a: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endParaRPr lang="th-TH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การดำเนินเอกสารมีความล่าช้า</a:t>
            </a: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endParaRPr lang="en-US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  <a:p>
            <a:pPr marL="571500" indent="-571500">
              <a:lnSpc>
                <a:spcPts val="3600"/>
              </a:lnSpc>
              <a:buFont typeface="Wingdings" pitchFamily="2" charset="2"/>
              <a:buChar char="§"/>
            </a:pPr>
            <a:r>
              <a:rPr lang="th-TH" sz="3600" dirty="0">
                <a:latin typeface="TH Niramit AS" panose="02000506000000020004" pitchFamily="2" charset="-34"/>
                <a:ea typeface="Lato Light" panose="020F0502020204030203" pitchFamily="34" charset="0"/>
                <a:cs typeface="TH Niramit AS" panose="02000506000000020004" pitchFamily="2" charset="-34"/>
              </a:rPr>
              <a:t>การดำเนินเอกสารมีความซ้ำซ้อน</a:t>
            </a:r>
            <a:endParaRPr lang="en-US" sz="3600" dirty="0">
              <a:latin typeface="TH Niramit AS" panose="02000506000000020004" pitchFamily="2" charset="-34"/>
              <a:ea typeface="Lato Light" panose="020F0502020204030203" pitchFamily="34" charset="0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3</a:t>
            </a:fld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3" name="กราฟิก 2" descr="กาเครื่องหมายคลิปบอร์ดแล้ว ด้วยสีเติมแบบทึบ">
            <a:extLst>
              <a:ext uri="{FF2B5EF4-FFF2-40B4-BE49-F238E27FC236}">
                <a16:creationId xmlns:a16="http://schemas.microsoft.com/office/drawing/2014/main" id="{E66F72C0-9F60-E244-9D2A-3215DFCA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26" y="777210"/>
            <a:ext cx="789296" cy="7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D0C2D6FA-0434-724D-ABAF-FAFDA6A19580}"/>
              </a:ext>
            </a:extLst>
          </p:cNvPr>
          <p:cNvGrpSpPr/>
          <p:nvPr/>
        </p:nvGrpSpPr>
        <p:grpSpPr>
          <a:xfrm>
            <a:off x="-1" y="0"/>
            <a:ext cx="12220138" cy="6914272"/>
            <a:chOff x="-1" y="0"/>
            <a:chExt cx="12220138" cy="6914272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9F039709-EFB0-4ACA-8471-6C862E04B775}"/>
                </a:ext>
              </a:extLst>
            </p:cNvPr>
            <p:cNvSpPr/>
            <p:nvPr/>
          </p:nvSpPr>
          <p:spPr>
            <a:xfrm>
              <a:off x="-1" y="771936"/>
              <a:ext cx="12192000" cy="5401993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DC05941-503D-AB4C-909E-CF0B449B12EE}"/>
                </a:ext>
              </a:extLst>
            </p:cNvPr>
            <p:cNvSpPr/>
            <p:nvPr/>
          </p:nvSpPr>
          <p:spPr>
            <a:xfrm>
              <a:off x="-1" y="0"/>
              <a:ext cx="12192001" cy="358787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1C44A3F1-4FFF-044B-8933-9D290FC855E2}"/>
                </a:ext>
              </a:extLst>
            </p:cNvPr>
            <p:cNvSpPr/>
            <p:nvPr/>
          </p:nvSpPr>
          <p:spPr>
            <a:xfrm>
              <a:off x="0" y="6555485"/>
              <a:ext cx="12192000" cy="358787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810ACE47-6852-0649-BB04-595F5574F953}"/>
                </a:ext>
              </a:extLst>
            </p:cNvPr>
            <p:cNvSpPr/>
            <p:nvPr/>
          </p:nvSpPr>
          <p:spPr>
            <a:xfrm>
              <a:off x="1" y="140678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CF06AEE6-2D0E-814B-9D29-FB1238BC466A}"/>
                </a:ext>
              </a:extLst>
            </p:cNvPr>
            <p:cNvSpPr/>
            <p:nvPr/>
          </p:nvSpPr>
          <p:spPr>
            <a:xfrm>
              <a:off x="11854377" y="144196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DB6D2EF5-C482-D94F-A404-EA79FA484CA3}"/>
                </a:ext>
              </a:extLst>
            </p:cNvPr>
            <p:cNvSpPr/>
            <p:nvPr/>
          </p:nvSpPr>
          <p:spPr>
            <a:xfrm>
              <a:off x="749586" y="130099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0BEAE3B7-90C7-B143-9137-2F09BAA8B543}"/>
                </a:ext>
              </a:extLst>
            </p:cNvPr>
            <p:cNvSpPr/>
            <p:nvPr/>
          </p:nvSpPr>
          <p:spPr>
            <a:xfrm>
              <a:off x="1499172" y="72097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D1646073-7D0B-B942-9277-C4803625C4DA}"/>
                </a:ext>
              </a:extLst>
            </p:cNvPr>
            <p:cNvSpPr/>
            <p:nvPr/>
          </p:nvSpPr>
          <p:spPr>
            <a:xfrm>
              <a:off x="2248758" y="94985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658C6F82-4601-344F-911E-0AF014E17A0D}"/>
                </a:ext>
              </a:extLst>
            </p:cNvPr>
            <p:cNvSpPr/>
            <p:nvPr/>
          </p:nvSpPr>
          <p:spPr>
            <a:xfrm>
              <a:off x="2994647" y="0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6A4BD281-C821-954C-9505-0DA55A16E178}"/>
                </a:ext>
              </a:extLst>
            </p:cNvPr>
            <p:cNvSpPr/>
            <p:nvPr/>
          </p:nvSpPr>
          <p:spPr>
            <a:xfrm>
              <a:off x="3726482" y="94985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4412E9D4-DD23-DB48-9DC6-98A956E50580}"/>
                </a:ext>
              </a:extLst>
            </p:cNvPr>
            <p:cNvSpPr/>
            <p:nvPr/>
          </p:nvSpPr>
          <p:spPr>
            <a:xfrm>
              <a:off x="4461731" y="94985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5DB49F38-CE3B-2140-86DC-FD3E8C56FABA}"/>
                </a:ext>
              </a:extLst>
            </p:cNvPr>
            <p:cNvSpPr/>
            <p:nvPr/>
          </p:nvSpPr>
          <p:spPr>
            <a:xfrm>
              <a:off x="5196663" y="21074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F2BA3A29-EB5C-094E-97C6-CE8EC88D66B0}"/>
                </a:ext>
              </a:extLst>
            </p:cNvPr>
            <p:cNvSpPr/>
            <p:nvPr/>
          </p:nvSpPr>
          <p:spPr>
            <a:xfrm>
              <a:off x="5944993" y="72097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855902A1-6B28-0241-830C-C99E1456D384}"/>
                </a:ext>
              </a:extLst>
            </p:cNvPr>
            <p:cNvSpPr/>
            <p:nvPr/>
          </p:nvSpPr>
          <p:spPr>
            <a:xfrm>
              <a:off x="6693323" y="21074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08F66DF5-0D87-A648-8409-E0EB1C73E1E7}"/>
                </a:ext>
              </a:extLst>
            </p:cNvPr>
            <p:cNvSpPr/>
            <p:nvPr/>
          </p:nvSpPr>
          <p:spPr>
            <a:xfrm>
              <a:off x="7441653" y="140678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13CBEAA2-B4D9-B44A-ACE6-847A028D5E53}"/>
                </a:ext>
              </a:extLst>
            </p:cNvPr>
            <p:cNvSpPr/>
            <p:nvPr/>
          </p:nvSpPr>
          <p:spPr>
            <a:xfrm>
              <a:off x="8176585" y="21074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8D9E9A75-B559-174B-8A2C-F406F079B3FD}"/>
                </a:ext>
              </a:extLst>
            </p:cNvPr>
            <p:cNvSpPr/>
            <p:nvPr/>
          </p:nvSpPr>
          <p:spPr>
            <a:xfrm>
              <a:off x="8900721" y="116030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8D47364D-1CAB-FB46-A481-42EEE080EDE3}"/>
                </a:ext>
              </a:extLst>
            </p:cNvPr>
            <p:cNvSpPr/>
            <p:nvPr/>
          </p:nvSpPr>
          <p:spPr>
            <a:xfrm>
              <a:off x="9647054" y="179393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7357C168-87C9-3144-B47B-707FF15FA701}"/>
                </a:ext>
              </a:extLst>
            </p:cNvPr>
            <p:cNvSpPr/>
            <p:nvPr/>
          </p:nvSpPr>
          <p:spPr>
            <a:xfrm>
              <a:off x="10389558" y="152988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62C6086D-0549-C047-B12A-52E26742B880}"/>
                </a:ext>
              </a:extLst>
            </p:cNvPr>
            <p:cNvSpPr/>
            <p:nvPr/>
          </p:nvSpPr>
          <p:spPr>
            <a:xfrm>
              <a:off x="11132062" y="0"/>
              <a:ext cx="365760" cy="6713804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>
            <a:extLst>
              <a:ext uri="{FF2B5EF4-FFF2-40B4-BE49-F238E27FC236}">
                <a16:creationId xmlns:a16="http://schemas.microsoft.com/office/drawing/2014/main" id="{04BE7B9A-E9F7-B645-B037-FF2129B22D09}"/>
              </a:ext>
            </a:extLst>
          </p:cNvPr>
          <p:cNvSpPr/>
          <p:nvPr/>
        </p:nvSpPr>
        <p:spPr>
          <a:xfrm>
            <a:off x="4055760" y="3503083"/>
            <a:ext cx="45087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5400" b="1" dirty="0">
                <a:solidFill>
                  <a:schemeClr val="bg1">
                    <a:lumMod val="95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ขอบเขตการทำงาน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2" name="Graphic 6" descr="Briefcase">
            <a:extLst>
              <a:ext uri="{FF2B5EF4-FFF2-40B4-BE49-F238E27FC236}">
                <a16:creationId xmlns:a16="http://schemas.microsoft.com/office/drawing/2014/main" id="{AD4D847F-BE7B-B84E-A888-68329F17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661" y="2380670"/>
            <a:ext cx="974247" cy="9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0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BF3E6C8-2336-0F4E-BDD7-3599F2C9C8E4}"/>
              </a:ext>
            </a:extLst>
          </p:cNvPr>
          <p:cNvSpPr/>
          <p:nvPr/>
        </p:nvSpPr>
        <p:spPr>
          <a:xfrm>
            <a:off x="0" y="6401024"/>
            <a:ext cx="12192000" cy="24172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สี่เหลี่ยมผืนผ้ามุมมน 1">
            <a:extLst>
              <a:ext uri="{FF2B5EF4-FFF2-40B4-BE49-F238E27FC236}">
                <a16:creationId xmlns:a16="http://schemas.microsoft.com/office/drawing/2014/main" id="{4AA5E8E9-FCB3-0045-82AF-AA6398EC4BEE}"/>
              </a:ext>
            </a:extLst>
          </p:cNvPr>
          <p:cNvSpPr/>
          <p:nvPr/>
        </p:nvSpPr>
        <p:spPr>
          <a:xfrm>
            <a:off x="998727" y="623091"/>
            <a:ext cx="2075263" cy="923808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1179661" y="697164"/>
            <a:ext cx="1713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บุคลากร</a:t>
            </a:r>
            <a:endParaRPr lang="id-ID" sz="44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5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427C6-565D-1B48-A44F-900441927D06}"/>
              </a:ext>
            </a:extLst>
          </p:cNvPr>
          <p:cNvSpPr txBox="1"/>
          <p:nvPr/>
        </p:nvSpPr>
        <p:spPr>
          <a:xfrm>
            <a:off x="998726" y="1659285"/>
            <a:ext cx="87923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สามารถเข้าสู่ระบบได้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สามารถทำเอกสารการแจ้งความประสงค์ใช้งบประมาณได้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สามารถทำเอกสารขออนุญาตเข้าร่วมอบรม/สัมมนา/ประชุมวิชาการได้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สามารถทำเอกสารขออนุมัติการเดินทางได้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สามารถทำเอกสารขออนุมัติค่าลงทะเบียนได้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สามารถทำรายงานการเดินทางได้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สามารถดูงบประมาณที่เหลือได้</a:t>
            </a:r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0EB5280A-34A6-CD48-B783-4319F3EC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926" y="2208313"/>
            <a:ext cx="2441374" cy="2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4140C5C8-D0BC-C844-A62E-2B06B20E6F89}"/>
              </a:ext>
            </a:extLst>
          </p:cNvPr>
          <p:cNvSpPr/>
          <p:nvPr/>
        </p:nvSpPr>
        <p:spPr>
          <a:xfrm>
            <a:off x="0" y="6401024"/>
            <a:ext cx="12192000" cy="24172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" name="สี่เหลี่ยมผืนผ้ามุมมน 9">
            <a:extLst>
              <a:ext uri="{FF2B5EF4-FFF2-40B4-BE49-F238E27FC236}">
                <a16:creationId xmlns:a16="http://schemas.microsoft.com/office/drawing/2014/main" id="{E23A95BD-E2E2-F941-8CC1-8F6CDDFB9816}"/>
              </a:ext>
            </a:extLst>
          </p:cNvPr>
          <p:cNvSpPr/>
          <p:nvPr/>
        </p:nvSpPr>
        <p:spPr>
          <a:xfrm>
            <a:off x="998727" y="623091"/>
            <a:ext cx="3320055" cy="923808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1112107" y="777458"/>
            <a:ext cx="3093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เจ้าหน้าที่การเงิน</a:t>
            </a:r>
            <a:endParaRPr lang="id-ID" sz="44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6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427C6-565D-1B48-A44F-900441927D06}"/>
              </a:ext>
            </a:extLst>
          </p:cNvPr>
          <p:cNvSpPr txBox="1"/>
          <p:nvPr/>
        </p:nvSpPr>
        <p:spPr>
          <a:xfrm>
            <a:off x="998727" y="1756503"/>
            <a:ext cx="72577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สามารถดูงบประมาณที่เหลือได้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สามารถตรวจสอบรายชื่อบุคลากรที่เข้าร่วมงานเดียวกันได้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สามารถตรวจสอบเอกสารขออนุมัติการเดินทางได้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สามารถตรวจสอบเอกสารขออนุมัติค่าลงทะเบียนได้ </a:t>
            </a:r>
          </a:p>
        </p:txBody>
      </p:sp>
      <p:pic>
        <p:nvPicPr>
          <p:cNvPr id="8" name="Picture 7" descr="A picture containing window&#10;&#10;Description automatically generated">
            <a:extLst>
              <a:ext uri="{FF2B5EF4-FFF2-40B4-BE49-F238E27FC236}">
                <a16:creationId xmlns:a16="http://schemas.microsoft.com/office/drawing/2014/main" id="{7690482A-243B-3147-AD89-7871E35C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379" y="2286052"/>
            <a:ext cx="2285894" cy="22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4862609-B71E-2B45-85E5-6D7C680F77A1}"/>
              </a:ext>
            </a:extLst>
          </p:cNvPr>
          <p:cNvSpPr/>
          <p:nvPr/>
        </p:nvSpPr>
        <p:spPr>
          <a:xfrm>
            <a:off x="0" y="6401024"/>
            <a:ext cx="12192000" cy="241720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สี่เหลี่ยมผืนผ้ามุมมน 7">
            <a:extLst>
              <a:ext uri="{FF2B5EF4-FFF2-40B4-BE49-F238E27FC236}">
                <a16:creationId xmlns:a16="http://schemas.microsoft.com/office/drawing/2014/main" id="{2FCE6FBE-7951-F247-BCDF-A310DD25CD8A}"/>
              </a:ext>
            </a:extLst>
          </p:cNvPr>
          <p:cNvSpPr/>
          <p:nvPr/>
        </p:nvSpPr>
        <p:spPr>
          <a:xfrm>
            <a:off x="998727" y="623091"/>
            <a:ext cx="5097272" cy="923808"/>
          </a:xfrm>
          <a:prstGeom prst="round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1101084" y="756546"/>
            <a:ext cx="4994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เจ้าหน้าที่บริหารงานบุคคล</a:t>
            </a:r>
            <a:endParaRPr lang="id-ID" sz="44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7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13802-56FA-C143-A05E-9EA9C5AFC243}"/>
              </a:ext>
            </a:extLst>
          </p:cNvPr>
          <p:cNvSpPr txBox="1"/>
          <p:nvPr/>
        </p:nvSpPr>
        <p:spPr>
          <a:xfrm>
            <a:off x="998726" y="1747444"/>
            <a:ext cx="8159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สามารถตรวจสอบเอกสารการแจ้งความประสงค์ใช้งบประมาณได้ 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th-TH" sz="3200" dirty="0">
                <a:latin typeface="TH Niramit AS" panose="02000506000000020004" pitchFamily="2" charset="-34"/>
                <a:cs typeface="TH Niramit AS" panose="02000506000000020004" pitchFamily="2" charset="-34"/>
              </a:rPr>
              <a:t>สามารถตรวจสอบเอกสารขออนุญาตได้ 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7785F-14E1-2A4C-9A2C-BF73132F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93" y="2286053"/>
            <a:ext cx="2285894" cy="22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5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8</a:t>
            </a:fld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E6A02386-9CE2-CC43-8A9C-F1EF9C8B89EA}"/>
              </a:ext>
            </a:extLst>
          </p:cNvPr>
          <p:cNvSpPr/>
          <p:nvPr/>
        </p:nvSpPr>
        <p:spPr>
          <a:xfrm>
            <a:off x="0" y="330050"/>
            <a:ext cx="12192000" cy="769441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2697207" y="435378"/>
            <a:ext cx="679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Diagram </a:t>
            </a:r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(บุคลากร) หน้า 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16</a:t>
            </a:r>
            <a:endParaRPr lang="id-ID" sz="4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0F8E20D-029C-3643-A990-9DEA8D04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78" y="1187037"/>
            <a:ext cx="4851244" cy="5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4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13DAB1D-21FC-BB4A-A07C-8C0B2F2E445F}"/>
              </a:ext>
            </a:extLst>
          </p:cNvPr>
          <p:cNvSpPr/>
          <p:nvPr/>
        </p:nvSpPr>
        <p:spPr>
          <a:xfrm>
            <a:off x="0" y="330050"/>
            <a:ext cx="12192000" cy="769441"/>
          </a:xfrm>
          <a:prstGeom prst="rect">
            <a:avLst/>
          </a:prstGeom>
          <a:solidFill>
            <a:srgbClr val="FF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C63E6-76F0-4BD9-9F77-686E5FAFBE52}"/>
              </a:ext>
            </a:extLst>
          </p:cNvPr>
          <p:cNvSpPr txBox="1"/>
          <p:nvPr/>
        </p:nvSpPr>
        <p:spPr>
          <a:xfrm>
            <a:off x="2444509" y="436112"/>
            <a:ext cx="7302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Usecase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Diagram </a:t>
            </a:r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(เจ้าหน้าที่การเงิน)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 </a:t>
            </a:r>
            <a:r>
              <a:rPr lang="th-TH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หน้า </a:t>
            </a: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TH Niramit AS" panose="02000506000000020004" pitchFamily="2" charset="-34"/>
                <a:cs typeface="TH Niramit AS" panose="02000506000000020004" pitchFamily="2" charset="-34"/>
              </a:rPr>
              <a:t>16</a:t>
            </a:r>
            <a:endParaRPr lang="id-ID" sz="4000" b="1" dirty="0">
              <a:solidFill>
                <a:schemeClr val="tx1">
                  <a:lumMod val="50000"/>
                </a:schemeClr>
              </a:solidFill>
              <a:latin typeface="TH Niramit AS" panose="02000506000000020004" pitchFamily="2" charset="-34"/>
              <a:cs typeface="TH Niramit AS" panose="02000506000000020004" pitchFamily="2" charset="-34"/>
            </a:endParaRPr>
          </a:p>
        </p:txBody>
      </p:sp>
      <p:sp>
        <p:nvSpPr>
          <p:cNvPr id="38" name="Google Shape;538;p16">
            <a:extLst>
              <a:ext uri="{FF2B5EF4-FFF2-40B4-BE49-F238E27FC236}">
                <a16:creationId xmlns:a16="http://schemas.microsoft.com/office/drawing/2014/main" id="{317478D3-467E-4B44-B820-2A931BC8FF6C}"/>
              </a:ext>
            </a:extLst>
          </p:cNvPr>
          <p:cNvSpPr txBox="1">
            <a:spLocks/>
          </p:cNvSpPr>
          <p:nvPr/>
        </p:nvSpPr>
        <p:spPr>
          <a:xfrm>
            <a:off x="11538300" y="6204300"/>
            <a:ext cx="653700" cy="653700"/>
          </a:xfrm>
          <a:prstGeom prst="rect">
            <a:avLst/>
          </a:prstGeom>
          <a:solidFill>
            <a:srgbClr val="FFA200"/>
          </a:solidFill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dk1"/>
                </a:solidFill>
              </a:rPr>
              <a:pPr algn="ctr"/>
              <a:t>9</a:t>
            </a:fld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7E3A805-4674-444A-8650-C9F3482B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68" y="1445422"/>
            <a:ext cx="7181463" cy="49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305</Words>
  <Application>Microsoft Macintosh PowerPoint</Application>
  <PresentationFormat>แบบจอกว้าง</PresentationFormat>
  <Paragraphs>85</Paragraphs>
  <Slides>25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TH Niramit AS</vt:lpstr>
      <vt:lpstr>Wingdings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MJU6004106301</dc:creator>
  <cp:lastModifiedBy>MJU6004106301</cp:lastModifiedBy>
  <cp:revision>11</cp:revision>
  <dcterms:created xsi:type="dcterms:W3CDTF">2020-12-12T07:47:28Z</dcterms:created>
  <dcterms:modified xsi:type="dcterms:W3CDTF">2020-12-29T16:48:57Z</dcterms:modified>
</cp:coreProperties>
</file>